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0" r:id="rId3"/>
    <p:sldId id="260" r:id="rId4"/>
    <p:sldId id="268" r:id="rId5"/>
    <p:sldId id="265" r:id="rId6"/>
    <p:sldId id="267" r:id="rId7"/>
    <p:sldId id="261" r:id="rId8"/>
    <p:sldId id="291" r:id="rId9"/>
    <p:sldId id="278" r:id="rId10"/>
    <p:sldId id="264" r:id="rId11"/>
    <p:sldId id="269" r:id="rId12"/>
    <p:sldId id="258" r:id="rId13"/>
    <p:sldId id="270" r:id="rId14"/>
    <p:sldId id="273" r:id="rId15"/>
    <p:sldId id="272" r:id="rId16"/>
    <p:sldId id="274" r:id="rId17"/>
    <p:sldId id="277" r:id="rId18"/>
    <p:sldId id="275" r:id="rId19"/>
    <p:sldId id="276" r:id="rId20"/>
    <p:sldId id="282" r:id="rId21"/>
    <p:sldId id="280" r:id="rId22"/>
    <p:sldId id="292" r:id="rId23"/>
    <p:sldId id="279" r:id="rId24"/>
    <p:sldId id="281" r:id="rId25"/>
    <p:sldId id="283" r:id="rId26"/>
    <p:sldId id="294" r:id="rId27"/>
    <p:sldId id="293" r:id="rId28"/>
    <p:sldId id="295" r:id="rId29"/>
    <p:sldId id="296" r:id="rId30"/>
    <p:sldId id="297" r:id="rId31"/>
    <p:sldId id="298" r:id="rId32"/>
    <p:sldId id="299" r:id="rId33"/>
    <p:sldId id="301" r:id="rId34"/>
    <p:sldId id="302" r:id="rId35"/>
    <p:sldId id="303" r:id="rId36"/>
    <p:sldId id="304" r:id="rId37"/>
    <p:sldId id="306" r:id="rId38"/>
    <p:sldId id="305" r:id="rId39"/>
    <p:sldId id="262" r:id="rId40"/>
    <p:sldId id="286" r:id="rId41"/>
    <p:sldId id="307" r:id="rId42"/>
    <p:sldId id="284" r:id="rId43"/>
    <p:sldId id="289" r:id="rId44"/>
    <p:sldId id="308" r:id="rId45"/>
    <p:sldId id="288" r:id="rId46"/>
    <p:sldId id="290" r:id="rId47"/>
    <p:sldId id="31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D4497"/>
    <a:srgbClr val="5B9BD5"/>
    <a:srgbClr val="55C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hrzad\Dropbox\Presentations\Cuda\fi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cuments%20and%20Settings\user\Desktop\Results\Intro\gpu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66675" cap="flat" cmpd="sng" algn="ctr">
              <a:solidFill>
                <a:srgbClr val="FFFF00"/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rgbClr val="FFFF00"/>
              </a:solidFill>
              <a:ln w="34925" cap="flat" cmpd="dbl" algn="ctr">
                <a:noFill/>
                <a:round/>
              </a:ln>
              <a:effectLst/>
            </c:spPr>
          </c:marker>
          <c:xVal>
            <c:numRef>
              <c:f>Sheet1!$A$3:$A$12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xVal>
          <c:yVal>
            <c:numRef>
              <c:f>Sheet1!$B$3:$B$12</c:f>
              <c:numCache>
                <c:formatCode>General</c:formatCode>
                <c:ptCount val="10"/>
                <c:pt idx="0">
                  <c:v>500</c:v>
                </c:pt>
                <c:pt idx="1">
                  <c:v>600</c:v>
                </c:pt>
                <c:pt idx="2">
                  <c:v>900</c:v>
                </c:pt>
                <c:pt idx="3">
                  <c:v>1400</c:v>
                </c:pt>
                <c:pt idx="4">
                  <c:v>1600</c:v>
                </c:pt>
                <c:pt idx="5">
                  <c:v>3200</c:v>
                </c:pt>
                <c:pt idx="6">
                  <c:v>4500</c:v>
                </c:pt>
                <c:pt idx="7">
                  <c:v>6144</c:v>
                </c:pt>
                <c:pt idx="8">
                  <c:v>10157</c:v>
                </c:pt>
                <c:pt idx="9">
                  <c:v>15000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084-4AAA-A462-60BFE9A21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340624"/>
        <c:axId val="326342592"/>
      </c:scatterChart>
      <c:valAx>
        <c:axId val="326340624"/>
        <c:scaling>
          <c:orientation val="minMax"/>
          <c:min val="2007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+mn-cs"/>
              </a:defRPr>
            </a:pPr>
            <a:endParaRPr lang="en-US"/>
          </a:p>
        </c:txPr>
        <c:crossAx val="326342592"/>
        <c:crosses val="autoZero"/>
        <c:crossBetween val="midCat"/>
      </c:valAx>
      <c:valAx>
        <c:axId val="326342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+mn-cs"/>
              </a:defRPr>
            </a:pPr>
            <a:endParaRPr lang="en-US"/>
          </a:p>
        </c:txPr>
        <c:crossAx val="326340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3175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cap="none" baseline="0" dirty="0">
                <a:solidFill>
                  <a:schemeClr val="bg1"/>
                </a:solidFill>
              </a:rPr>
              <a:t>Matrix Multiplication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2"/>
          <c:order val="2"/>
          <c:tx>
            <c:strRef>
              <c:f>Sheet1!$F$4</c:f>
              <c:strCache>
                <c:ptCount val="1"/>
                <c:pt idx="0">
                  <c:v>SDK</c:v>
                </c:pt>
              </c:strCache>
            </c:strRef>
          </c:tx>
          <c:spPr>
            <a:ln w="38100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FF00"/>
              </a:solidFill>
              <a:ln>
                <a:noFill/>
              </a:ln>
              <a:effectLst/>
            </c:spPr>
          </c:marker>
          <c:xVal>
            <c:numRef>
              <c:f>Sheet1!$B$1:$B$7</c:f>
              <c:numCache>
                <c:formatCode>General</c:formatCode>
                <c:ptCount val="7"/>
                <c:pt idx="0">
                  <c:v>2013</c:v>
                </c:pt>
                <c:pt idx="1">
                  <c:v>2012</c:v>
                </c:pt>
                <c:pt idx="2">
                  <c:v>2011</c:v>
                </c:pt>
                <c:pt idx="3">
                  <c:v>2010</c:v>
                </c:pt>
                <c:pt idx="4">
                  <c:v>2009</c:v>
                </c:pt>
                <c:pt idx="5">
                  <c:v>2008</c:v>
                </c:pt>
                <c:pt idx="6">
                  <c:v>2007</c:v>
                </c:pt>
              </c:numCache>
            </c:numRef>
          </c:xVal>
          <c:yVal>
            <c:numRef>
              <c:f>Sheet1!$E$1:$E$7</c:f>
              <c:numCache>
                <c:formatCode>General</c:formatCode>
                <c:ptCount val="7"/>
                <c:pt idx="1">
                  <c:v>300</c:v>
                </c:pt>
                <c:pt idx="2">
                  <c:v>250</c:v>
                </c:pt>
                <c:pt idx="3">
                  <c:v>242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21A-4B8C-8280-C62F5C0A6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322768"/>
        <c:axId val="212448944"/>
      </c:scatterChart>
      <c:scatterChart>
        <c:scatterStyle val="lineMarker"/>
        <c:varyColors val="0"/>
        <c:ser>
          <c:idx val="1"/>
          <c:order val="0"/>
          <c:tx>
            <c:strRef>
              <c:f>Sheet1!$F$2</c:f>
              <c:strCache>
                <c:ptCount val="1"/>
                <c:pt idx="0">
                  <c:v>Peak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xVal>
            <c:numRef>
              <c:f>Sheet1!$B$1:$B$7</c:f>
              <c:numCache>
                <c:formatCode>General</c:formatCode>
                <c:ptCount val="7"/>
                <c:pt idx="0">
                  <c:v>2013</c:v>
                </c:pt>
                <c:pt idx="1">
                  <c:v>2012</c:v>
                </c:pt>
                <c:pt idx="2">
                  <c:v>2011</c:v>
                </c:pt>
                <c:pt idx="3">
                  <c:v>2010</c:v>
                </c:pt>
                <c:pt idx="4">
                  <c:v>2009</c:v>
                </c:pt>
                <c:pt idx="5">
                  <c:v>2008</c:v>
                </c:pt>
                <c:pt idx="6">
                  <c:v>2007</c:v>
                </c:pt>
              </c:numCache>
            </c:numRef>
          </c:xVal>
          <c:yVal>
            <c:numRef>
              <c:f>Sheet1!$D$1:$D$7</c:f>
              <c:numCache>
                <c:formatCode>General</c:formatCode>
                <c:ptCount val="7"/>
                <c:pt idx="0">
                  <c:v>4500</c:v>
                </c:pt>
                <c:pt idx="1">
                  <c:v>3090</c:v>
                </c:pt>
                <c:pt idx="2">
                  <c:v>1581</c:v>
                </c:pt>
                <c:pt idx="3">
                  <c:v>1344.96</c:v>
                </c:pt>
                <c:pt idx="4">
                  <c:v>933</c:v>
                </c:pt>
                <c:pt idx="5">
                  <c:v>648</c:v>
                </c:pt>
                <c:pt idx="6">
                  <c:v>518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1A-4B8C-8280-C62F5C0A6811}"/>
            </c:ext>
          </c:extLst>
        </c:ser>
        <c:ser>
          <c:idx val="0"/>
          <c:order val="1"/>
          <c:tx>
            <c:strRef>
              <c:f>Sheet1!$F$3</c:f>
              <c:strCache>
                <c:ptCount val="1"/>
                <c:pt idx="0">
                  <c:v>CUBLAS</c:v>
                </c:pt>
              </c:strCache>
            </c:strRef>
          </c:tx>
          <c:spPr>
            <a:ln w="38100" cap="rnd">
              <a:solidFill>
                <a:srgbClr val="5B9BD5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xVal>
            <c:numRef>
              <c:f>Sheet1!$B$1:$B$7</c:f>
              <c:numCache>
                <c:formatCode>General</c:formatCode>
                <c:ptCount val="7"/>
                <c:pt idx="0">
                  <c:v>2013</c:v>
                </c:pt>
                <c:pt idx="1">
                  <c:v>2012</c:v>
                </c:pt>
                <c:pt idx="2">
                  <c:v>2011</c:v>
                </c:pt>
                <c:pt idx="3">
                  <c:v>2010</c:v>
                </c:pt>
                <c:pt idx="4">
                  <c:v>2009</c:v>
                </c:pt>
                <c:pt idx="5">
                  <c:v>2008</c:v>
                </c:pt>
                <c:pt idx="6">
                  <c:v>2007</c:v>
                </c:pt>
              </c:numCache>
            </c:numRef>
          </c:xVal>
          <c:yVal>
            <c:numRef>
              <c:f>Sheet1!$C$1:$C$7</c:f>
              <c:numCache>
                <c:formatCode>General</c:formatCode>
                <c:ptCount val="7"/>
                <c:pt idx="0">
                  <c:v>3221</c:v>
                </c:pt>
                <c:pt idx="1">
                  <c:v>1314</c:v>
                </c:pt>
                <c:pt idx="2">
                  <c:v>999</c:v>
                </c:pt>
                <c:pt idx="3">
                  <c:v>800</c:v>
                </c:pt>
                <c:pt idx="4">
                  <c:v>375</c:v>
                </c:pt>
                <c:pt idx="5">
                  <c:v>180</c:v>
                </c:pt>
                <c:pt idx="6">
                  <c:v>125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1A-4B8C-8280-C62F5C0A6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322768"/>
        <c:axId val="212448944"/>
      </c:scatterChart>
      <c:valAx>
        <c:axId val="169322768"/>
        <c:scaling>
          <c:orientation val="minMax"/>
          <c:max val="2013"/>
          <c:min val="2007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+mn-cs"/>
              </a:defRPr>
            </a:pPr>
            <a:endParaRPr lang="en-US"/>
          </a:p>
        </c:txPr>
        <c:crossAx val="212448944"/>
        <c:crosses val="autoZero"/>
        <c:crossBetween val="midCat"/>
      </c:valAx>
      <c:valAx>
        <c:axId val="212448944"/>
        <c:scaling>
          <c:orientation val="minMax"/>
          <c:max val="5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bg1"/>
                    </a:solidFill>
                  </a:rPr>
                  <a:t>GFLOPS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+mn-cs"/>
              </a:defRPr>
            </a:pPr>
            <a:endParaRPr lang="en-US"/>
          </a:p>
        </c:txPr>
        <c:crossAx val="169322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flat" cmpd="dbl" algn="ctr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34925" cap="flat" cmpd="dbl" algn="ctr">
        <a:solidFill>
          <a:schemeClr val="phClr">
            <a:lumMod val="75000"/>
            <a:alpha val="70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kern="1200" spc="0" normalizeH="0" baseline="0"/>
  </cs:title>
  <cs:trendline>
    <cs:lnRef idx="0">
      <cs:styleClr val="0"/>
    </cs:lnRef>
    <cs:fillRef idx="0"/>
    <cs:effectRef idx="0"/>
    <cs:fontRef idx="minor">
      <a:schemeClr val="tx1"/>
    </cs:fontRef>
    <cs:spPr>
      <a:ln w="38100" cap="rnd" cmpd="sng" algn="ctr">
        <a:solidFill>
          <a:schemeClr val="phClr">
            <a:lumMod val="75000"/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0.88164</cdr:x>
      <cdr:y>0.15078</cdr:y>
    </cdr:from>
    <cdr:to>
      <cdr:x>0.99362</cdr:x>
      <cdr:y>0.23566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857977" y="686677"/>
          <a:ext cx="998064" cy="386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GTX 780</a:t>
          </a:r>
        </a:p>
      </cdr:txBody>
    </cdr:sp>
  </cdr:relSizeAnchor>
  <cdr:relSizeAnchor xmlns:cdr="http://schemas.openxmlformats.org/drawingml/2006/chartDrawing">
    <cdr:from>
      <cdr:x>0.75224</cdr:x>
      <cdr:y>0.335</cdr:y>
    </cdr:from>
    <cdr:to>
      <cdr:x>0.86422</cdr:x>
      <cdr:y>0.41988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704663" y="1525686"/>
          <a:ext cx="998064" cy="386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GTX 680</a:t>
          </a:r>
        </a:p>
      </cdr:txBody>
    </cdr:sp>
  </cdr:relSizeAnchor>
  <cdr:relSizeAnchor xmlns:cdr="http://schemas.openxmlformats.org/drawingml/2006/chartDrawing">
    <cdr:from>
      <cdr:x>0.60882</cdr:x>
      <cdr:y>0.51816</cdr:y>
    </cdr:from>
    <cdr:to>
      <cdr:x>0.7208</cdr:x>
      <cdr:y>0.60304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625164" y="2130552"/>
          <a:ext cx="850708" cy="3490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GTX 580</a:t>
          </a:r>
        </a:p>
      </cdr:txBody>
    </cdr:sp>
  </cdr:relSizeAnchor>
  <cdr:relSizeAnchor xmlns:cdr="http://schemas.openxmlformats.org/drawingml/2006/chartDrawing">
    <cdr:from>
      <cdr:x>0.46256</cdr:x>
      <cdr:y>0.55756</cdr:y>
    </cdr:from>
    <cdr:to>
      <cdr:x>0.57453</cdr:x>
      <cdr:y>0.64244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3514048" y="2292532"/>
          <a:ext cx="850632" cy="34900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GTX 480</a:t>
          </a:r>
        </a:p>
      </cdr:txBody>
    </cdr:sp>
  </cdr:relSizeAnchor>
  <cdr:relSizeAnchor xmlns:cdr="http://schemas.openxmlformats.org/drawingml/2006/chartDrawing">
    <cdr:from>
      <cdr:x>0.34639</cdr:x>
      <cdr:y>0.62398</cdr:y>
    </cdr:from>
    <cdr:to>
      <cdr:x>0.45836</cdr:x>
      <cdr:y>0.70886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631532" y="2565649"/>
          <a:ext cx="850632" cy="3490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GTX 280</a:t>
          </a:r>
        </a:p>
      </cdr:txBody>
    </cdr:sp>
  </cdr:relSizeAnchor>
  <cdr:relSizeAnchor xmlns:cdr="http://schemas.openxmlformats.org/drawingml/2006/chartDrawing">
    <cdr:from>
      <cdr:x>0.2377</cdr:x>
      <cdr:y>0.66513</cdr:y>
    </cdr:from>
    <cdr:to>
      <cdr:x>0.34967</cdr:x>
      <cdr:y>0.75001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1805764" y="2734836"/>
          <a:ext cx="850632" cy="34900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9800</a:t>
          </a:r>
        </a:p>
      </cdr:txBody>
    </cdr:sp>
  </cdr:relSizeAnchor>
  <cdr:relSizeAnchor xmlns:cdr="http://schemas.openxmlformats.org/drawingml/2006/chartDrawing">
    <cdr:from>
      <cdr:x>0.13875</cdr:x>
      <cdr:y>0.68495</cdr:y>
    </cdr:from>
    <cdr:to>
      <cdr:x>0.25073</cdr:x>
      <cdr:y>0.76983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1054048" y="2816352"/>
          <a:ext cx="850708" cy="3490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8800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5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54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6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55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7793"/>
            <a:ext cx="12192000" cy="1497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64" y="69033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" panose="020B0502040504020204" pitchFamily="34" charset="0"/>
                <a:ea typeface="Noto Sans" panose="020B0502040504020204" pitchFamily="34" charset="0"/>
              </a:defRPr>
            </a:lvl1pPr>
            <a:lvl2pPr>
              <a:defRPr>
                <a:latin typeface="Noto Sans" panose="020B0502040504020204" pitchFamily="34" charset="0"/>
                <a:ea typeface="Noto Sans" panose="020B0502040504020204" pitchFamily="34" charset="0"/>
              </a:defRPr>
            </a:lvl2pPr>
            <a:lvl3pPr>
              <a:defRPr>
                <a:latin typeface="Noto Sans" panose="020B0502040504020204" pitchFamily="34" charset="0"/>
                <a:ea typeface="Noto Sans" panose="020B0502040504020204" pitchFamily="34" charset="0"/>
              </a:defRPr>
            </a:lvl3pPr>
            <a:lvl4pPr>
              <a:defRPr>
                <a:latin typeface="Noto Sans" panose="020B0502040504020204" pitchFamily="34" charset="0"/>
                <a:ea typeface="Noto Sans" panose="020B0502040504020204" pitchFamily="34" charset="0"/>
              </a:defRPr>
            </a:lvl4pPr>
            <a:lvl5pPr>
              <a:defRPr>
                <a:latin typeface="Noto Sans" panose="020B0502040504020204" pitchFamily="34" charset="0"/>
                <a:ea typeface="Noto Sans" panose="020B050204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4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3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4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5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1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060A7-A461-4CB0-9171-05A5BACE7686}" type="datetimeFigureOut">
              <a:rPr lang="en-US" smtClean="0"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C907B-5E69-411F-8BAF-A82B2C27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9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gpu-accelerated-libraries" TargetMode="External"/><Relationship Id="rId2" Type="http://schemas.openxmlformats.org/officeDocument/2006/relationships/hyperlink" Target="http://www.nvidia.com/object/gpu-application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574"/>
            <a:ext cx="12192000" cy="6932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87924"/>
            <a:ext cx="12192000" cy="6945924"/>
          </a:xfrm>
          <a:prstGeom prst="rect">
            <a:avLst/>
          </a:prstGeom>
          <a:solidFill>
            <a:srgbClr val="7030A0">
              <a:alpha val="87000"/>
            </a:srgbClr>
          </a:solidFill>
          <a:ln>
            <a:solidFill>
              <a:srgbClr val="55C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194741"/>
            <a:ext cx="9714271" cy="0"/>
          </a:xfrm>
          <a:prstGeom prst="line">
            <a:avLst/>
          </a:prstGeom>
          <a:ln w="149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491" y="4404852"/>
            <a:ext cx="983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</a:rPr>
              <a:t>High Performance Computing Using GPUs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5975" y="5486400"/>
            <a:ext cx="3337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</a:rPr>
              <a:t>Mehrzad Samadi</a:t>
            </a:r>
          </a:p>
          <a:p>
            <a:r>
              <a:rPr lang="en-US" sz="20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</a:rPr>
              <a:t>mehrzad@parabricks.com</a:t>
            </a:r>
          </a:p>
        </p:txBody>
      </p:sp>
    </p:spTree>
    <p:extLst>
      <p:ext uri="{BB962C8B-B14F-4D97-AF65-F5344CB8AC3E}">
        <p14:creationId xmlns:p14="http://schemas.microsoft.com/office/powerpoint/2010/main" val="90849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1" y="136350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GPU-ready application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Machine Learning (</a:t>
            </a:r>
            <a:r>
              <a:rPr lang="en-US" dirty="0" err="1">
                <a:solidFill>
                  <a:schemeClr val="bg1"/>
                </a:solidFill>
              </a:rPr>
              <a:t>Caffe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Theano</a:t>
            </a:r>
            <a:r>
              <a:rPr lang="en-US" dirty="0">
                <a:solidFill>
                  <a:schemeClr val="bg1"/>
                </a:solidFill>
              </a:rPr>
              <a:t>, …)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Matlab</a:t>
            </a:r>
            <a:r>
              <a:rPr lang="en-US" dirty="0">
                <a:solidFill>
                  <a:schemeClr val="bg1"/>
                </a:solidFill>
              </a:rPr>
              <a:t>, R, Python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http://www.nvidia.com/object/gpu-applications.html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NVIDIA Libraries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cuDNN</a:t>
            </a:r>
            <a:r>
              <a:rPr lang="en-US" dirty="0">
                <a:solidFill>
                  <a:schemeClr val="bg1"/>
                </a:solidFill>
              </a:rPr>
              <a:t>, CUBLAS, </a:t>
            </a:r>
            <a:r>
              <a:rPr lang="en-US" dirty="0" err="1">
                <a:solidFill>
                  <a:schemeClr val="bg1"/>
                </a:solidFill>
              </a:rPr>
              <a:t>cuFFT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cuSparse</a:t>
            </a:r>
            <a:r>
              <a:rPr lang="en-US" dirty="0">
                <a:solidFill>
                  <a:schemeClr val="bg1"/>
                </a:solidFill>
              </a:rPr>
              <a:t>, CULA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https://developer.nvidia.com/gpu-accelerated-libraries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Directives: </a:t>
            </a:r>
            <a:r>
              <a:rPr lang="en-US" dirty="0" err="1">
                <a:solidFill>
                  <a:schemeClr val="bg1"/>
                </a:solidFill>
              </a:rPr>
              <a:t>OpenACC</a:t>
            </a:r>
            <a:r>
              <a:rPr lang="en-US" dirty="0">
                <a:solidFill>
                  <a:schemeClr val="bg1"/>
                </a:solidFill>
              </a:rPr>
              <a:t>/ </a:t>
            </a:r>
            <a:r>
              <a:rPr lang="en-US" dirty="0" err="1">
                <a:solidFill>
                  <a:schemeClr val="bg1"/>
                </a:solidFill>
              </a:rPr>
              <a:t>OpenMP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Languages: CUDA/</a:t>
            </a:r>
            <a:r>
              <a:rPr lang="en-US" dirty="0" err="1">
                <a:solidFill>
                  <a:schemeClr val="bg1"/>
                </a:solidFill>
              </a:rPr>
              <a:t>OpenCL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3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Add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6916" y="1956619"/>
            <a:ext cx="9202994" cy="138499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sum component wise and save result into vector 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kernels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copyin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(a[0:n],b[0:n]),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copyout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(c[0:n])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+ b[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749" y="4532670"/>
            <a:ext cx="9202994" cy="138499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vectorAdd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a,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b,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*c,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n){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n)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c[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= a[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+ b[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	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332630"/>
            <a:ext cx="978009" cy="214684"/>
          </a:xfrm>
          <a:prstGeom prst="rect">
            <a:avLst/>
          </a:prstGeom>
          <a:solidFill>
            <a:srgbClr val="ED4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28658" y="796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+mj-cs"/>
              </a:defRPr>
            </a:lvl1pPr>
          </a:lstStyle>
          <a:p>
            <a:r>
              <a:rPr lang="en-US" sz="2400" dirty="0" err="1"/>
              <a:t>OpenACC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4007004"/>
            <a:ext cx="978009" cy="214684"/>
          </a:xfrm>
          <a:prstGeom prst="rect">
            <a:avLst/>
          </a:prstGeom>
          <a:solidFill>
            <a:srgbClr val="ED4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08993" y="34709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+mj-cs"/>
              </a:defRPr>
            </a:lvl1pPr>
          </a:lstStyle>
          <a:p>
            <a:r>
              <a:rPr lang="en-US" sz="2400" dirty="0"/>
              <a:t>CUDA</a:t>
            </a:r>
          </a:p>
        </p:txBody>
      </p:sp>
    </p:spTree>
    <p:extLst>
      <p:ext uri="{BB962C8B-B14F-4D97-AF65-F5344CB8AC3E}">
        <p14:creationId xmlns:p14="http://schemas.microsoft.com/office/powerpoint/2010/main" val="322253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Performance is Hard</a:t>
            </a:r>
          </a:p>
        </p:txBody>
      </p:sp>
      <p:graphicFrame>
        <p:nvGraphicFramePr>
          <p:cNvPr id="11" name="Content Placeholder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61487"/>
              </p:ext>
            </p:extLst>
          </p:nvPr>
        </p:nvGraphicFramePr>
        <p:xfrm>
          <a:off x="698090" y="1160207"/>
          <a:ext cx="9822426" cy="5338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54518470"/>
      </p:ext>
    </p:extLst>
  </p:cSld>
  <p:clrMapOvr>
    <a:masterClrMapping/>
  </p:clrMapOvr>
  <p:transition advTm="226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574"/>
            <a:ext cx="12192000" cy="6932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87924"/>
            <a:ext cx="12192000" cy="6945924"/>
          </a:xfrm>
          <a:prstGeom prst="rect">
            <a:avLst/>
          </a:prstGeom>
          <a:solidFill>
            <a:srgbClr val="7030A0">
              <a:alpha val="87000"/>
            </a:srgbClr>
          </a:solidFill>
          <a:ln>
            <a:solidFill>
              <a:srgbClr val="55C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194741"/>
            <a:ext cx="4483510" cy="0"/>
          </a:xfrm>
          <a:prstGeom prst="line">
            <a:avLst/>
          </a:prstGeom>
          <a:ln w="149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04336" y="4532670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016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Computing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43" y="1195155"/>
            <a:ext cx="7742596" cy="566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10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Computing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51" y="1406013"/>
            <a:ext cx="9174189" cy="50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4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Latency/ Throughput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5" y="2227327"/>
            <a:ext cx="9225577" cy="37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45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+ GPU 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3" y="1226112"/>
            <a:ext cx="9134168" cy="53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5" y="1101213"/>
            <a:ext cx="6850566" cy="5585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44465" y="1887793"/>
            <a:ext cx="32981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GTX 1080 (Pascal)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2560 CUDA 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Boost Clock: 1733 MHz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Memory BW: 320 GB/sec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7.2 billion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20 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0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Multiprocessor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6" y="1553496"/>
            <a:ext cx="2964633" cy="5152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4723" y="1779638"/>
            <a:ext cx="3806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Each SM:</a:t>
            </a:r>
            <a:r>
              <a:rPr lang="en-US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128 CUDA 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256 KB of register file 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96 KB shared memory unit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48 KB of total L1 cache storage</a:t>
            </a:r>
          </a:p>
        </p:txBody>
      </p:sp>
    </p:spTree>
    <p:extLst>
      <p:ext uri="{BB962C8B-B14F-4D97-AF65-F5344CB8AC3E}">
        <p14:creationId xmlns:p14="http://schemas.microsoft.com/office/powerpoint/2010/main" val="281639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038" y="153065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CMSC 828E: Seminar on Scientific Computing on Graphical Processors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CUDA Programming Guide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Modern GPU: A Graphic History (HPC Wire)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4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93" y="354930"/>
            <a:ext cx="4466046" cy="61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8" y="1500093"/>
            <a:ext cx="5681599" cy="4930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2245" y="2172929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Cude_kernel</a:t>
            </a:r>
            <a:r>
              <a:rPr lang="en-US" sz="2000" b="1" dirty="0">
                <a:solidFill>
                  <a:srgbClr val="ED44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&lt;&lt;&lt;6,12&gt;&gt;&gt;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n);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217" y="3150161"/>
            <a:ext cx="5140320" cy="29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1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ThreadID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179447"/>
            <a:ext cx="8386916" cy="53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Launch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60" y="1254268"/>
            <a:ext cx="6683918" cy="52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44" y="1249191"/>
            <a:ext cx="4805957" cy="56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47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Add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772" y="1182790"/>
            <a:ext cx="3369699" cy="557518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087329" y="3382297"/>
            <a:ext cx="2703871" cy="894735"/>
          </a:xfrm>
          <a:prstGeom prst="roundRect">
            <a:avLst/>
          </a:prstGeom>
          <a:noFill/>
          <a:ln w="38100">
            <a:solidFill>
              <a:srgbClr val="ED4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97161" y="4326193"/>
            <a:ext cx="2703871" cy="412955"/>
          </a:xfrm>
          <a:prstGeom prst="roundRect">
            <a:avLst/>
          </a:prstGeom>
          <a:noFill/>
          <a:ln w="38100">
            <a:solidFill>
              <a:srgbClr val="ED4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087329" y="4768645"/>
            <a:ext cx="3234813" cy="629265"/>
          </a:xfrm>
          <a:prstGeom prst="roundRect">
            <a:avLst/>
          </a:prstGeom>
          <a:noFill/>
          <a:ln w="38100">
            <a:solidFill>
              <a:srgbClr val="ED4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52916" y="5402826"/>
            <a:ext cx="3234813" cy="417871"/>
          </a:xfrm>
          <a:prstGeom prst="roundRect">
            <a:avLst/>
          </a:prstGeom>
          <a:noFill/>
          <a:ln w="38100">
            <a:solidFill>
              <a:srgbClr val="ED4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057832" y="5869858"/>
            <a:ext cx="3234813" cy="521109"/>
          </a:xfrm>
          <a:prstGeom prst="roundRect">
            <a:avLst/>
          </a:prstGeom>
          <a:noFill/>
          <a:ln w="38100">
            <a:solidFill>
              <a:srgbClr val="ED4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59793" y="3539613"/>
            <a:ext cx="17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Allocate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9793" y="4267200"/>
            <a:ext cx="14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Transfer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9793" y="483747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Run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9793" y="5368413"/>
            <a:ext cx="166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Transfer Output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59793" y="5771535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3973440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574"/>
            <a:ext cx="12192000" cy="6932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87924"/>
            <a:ext cx="12192000" cy="6945924"/>
          </a:xfrm>
          <a:prstGeom prst="rect">
            <a:avLst/>
          </a:prstGeom>
          <a:solidFill>
            <a:srgbClr val="7030A0">
              <a:alpha val="87000"/>
            </a:srgbClr>
          </a:solidFill>
          <a:ln>
            <a:solidFill>
              <a:srgbClr val="55C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194741"/>
            <a:ext cx="5978013" cy="0"/>
          </a:xfrm>
          <a:prstGeom prst="line">
            <a:avLst/>
          </a:prstGeom>
          <a:ln w="149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2053" y="4522839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</a:rPr>
              <a:t>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666720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Matrix Multiplication (Host Version)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838" y="1369427"/>
            <a:ext cx="8524567" cy="52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55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Transfer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2" y="1276691"/>
            <a:ext cx="10212059" cy="523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Output Transfer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65" y="1470800"/>
            <a:ext cx="10777677" cy="50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574"/>
            <a:ext cx="12192000" cy="6932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87924"/>
            <a:ext cx="12192000" cy="6945924"/>
          </a:xfrm>
          <a:prstGeom prst="rect">
            <a:avLst/>
          </a:prstGeom>
          <a:solidFill>
            <a:srgbClr val="7030A0">
              <a:alpha val="87000"/>
            </a:srgbClr>
          </a:solidFill>
          <a:ln>
            <a:solidFill>
              <a:srgbClr val="55C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194741"/>
            <a:ext cx="3834581" cy="0"/>
          </a:xfrm>
          <a:prstGeom prst="line">
            <a:avLst/>
          </a:prstGeom>
          <a:ln w="149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58529" y="4513006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</a:rPr>
              <a:t>Why GPUs?</a:t>
            </a:r>
          </a:p>
        </p:txBody>
      </p:sp>
    </p:spTree>
    <p:extLst>
      <p:ext uri="{BB962C8B-B14F-4D97-AF65-F5344CB8AC3E}">
        <p14:creationId xmlns:p14="http://schemas.microsoft.com/office/powerpoint/2010/main" val="3131585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Kernel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19" y="1226523"/>
            <a:ext cx="8887309" cy="5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49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Host-Side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58" y="2077619"/>
            <a:ext cx="10771474" cy="37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50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59" y="1234858"/>
            <a:ext cx="8814854" cy="55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38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981" y="1355302"/>
            <a:ext cx="7268584" cy="52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04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89" y="1717470"/>
            <a:ext cx="85352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0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220" y="1260903"/>
            <a:ext cx="8160774" cy="53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41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955" y="1363945"/>
            <a:ext cx="7590030" cy="48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8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Syncthread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697" y="1381506"/>
            <a:ext cx="9250639" cy="499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73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46" y="1330274"/>
            <a:ext cx="6915690" cy="518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26" y="3442317"/>
            <a:ext cx="4474467" cy="8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31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574"/>
            <a:ext cx="12192000" cy="6932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87924"/>
            <a:ext cx="12192000" cy="6945924"/>
          </a:xfrm>
          <a:prstGeom prst="rect">
            <a:avLst/>
          </a:prstGeom>
          <a:solidFill>
            <a:srgbClr val="7030A0">
              <a:alpha val="87000"/>
            </a:srgbClr>
          </a:solidFill>
          <a:ln>
            <a:solidFill>
              <a:srgbClr val="55C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194741"/>
            <a:ext cx="5978013" cy="0"/>
          </a:xfrm>
          <a:prstGeom prst="line">
            <a:avLst/>
          </a:prstGeom>
          <a:ln w="149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68362" y="4513006"/>
            <a:ext cx="490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</a:rPr>
              <a:t>Performance Tuning</a:t>
            </a:r>
          </a:p>
        </p:txBody>
      </p:sp>
    </p:spTree>
    <p:extLst>
      <p:ext uri="{BB962C8B-B14F-4D97-AF65-F5344CB8AC3E}">
        <p14:creationId xmlns:p14="http://schemas.microsoft.com/office/powerpoint/2010/main" val="130174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GPUs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66917" y="5299587"/>
            <a:ext cx="987158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8761" y="53782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1977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3440370"/>
            <a:ext cx="1211159" cy="6990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2115" y="4149214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ED4497"/>
                </a:solidFill>
              </a:rPr>
              <a:t>Atari 2600</a:t>
            </a:r>
            <a:endParaRPr lang="en-US" dirty="0">
              <a:solidFill>
                <a:srgbClr val="ED449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2547" y="53487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1987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40" y="1760282"/>
            <a:ext cx="1067107" cy="8353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22323" y="2664544"/>
            <a:ext cx="2710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ED4497"/>
                </a:solidFill>
              </a:rPr>
              <a:t>ATI EGA 800: 16-color VGA </a:t>
            </a:r>
            <a:br>
              <a:rPr lang="en-US" dirty="0">
                <a:solidFill>
                  <a:srgbClr val="ED4497"/>
                </a:solidFill>
              </a:rPr>
            </a:br>
            <a:endParaRPr lang="en-US" dirty="0">
              <a:solidFill>
                <a:srgbClr val="ED4497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66333" y="53684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1995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31650" y="4070556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ED4497"/>
                </a:solidFill>
              </a:rPr>
              <a:t>First NVIDIA Product</a:t>
            </a:r>
            <a:endParaRPr lang="en-US" dirty="0">
              <a:solidFill>
                <a:srgbClr val="ED4497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0119" y="53880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2000</a:t>
            </a:r>
          </a:p>
        </p:txBody>
      </p:sp>
      <p:pic>
        <p:nvPicPr>
          <p:cNvPr id="1026" name="Picture 2" descr="https://techspot-static-xjzaqowzxaoif5.stackpathdns.com/articles-info/657/images/ati-radeon-dd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25" y="2545887"/>
            <a:ext cx="1213705" cy="10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295123" y="3598608"/>
            <a:ext cx="16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ED4497"/>
                </a:solidFill>
              </a:rPr>
              <a:t>First ATI Radeon</a:t>
            </a:r>
            <a:endParaRPr lang="en-US" dirty="0">
              <a:solidFill>
                <a:srgbClr val="ED4497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73905" y="54274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6824" y="2399072"/>
            <a:ext cx="387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4497"/>
                </a:solidFill>
              </a:rPr>
              <a:t>ATI was bought out by AMD $5.4 billion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27689" y="53684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17222" y="4325347"/>
            <a:ext cx="1911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4497"/>
                </a:solidFill>
              </a:rPr>
              <a:t>NVIDIA GTX 8800</a:t>
            </a:r>
          </a:p>
          <a:p>
            <a:r>
              <a:rPr lang="en-US" dirty="0">
                <a:solidFill>
                  <a:srgbClr val="ED4497"/>
                </a:solidFill>
              </a:rPr>
              <a:t>Introducing CUDA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23" y="3550675"/>
            <a:ext cx="1183558" cy="78588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9254061" y="4994787"/>
            <a:ext cx="0" cy="314633"/>
          </a:xfrm>
          <a:prstGeom prst="line">
            <a:avLst/>
          </a:prstGeom>
          <a:ln w="444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651640" y="2581592"/>
            <a:ext cx="30169" cy="2659003"/>
          </a:xfrm>
          <a:prstGeom prst="line">
            <a:avLst/>
          </a:prstGeom>
          <a:ln w="444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960491" y="4021394"/>
            <a:ext cx="14614" cy="1288027"/>
          </a:xfrm>
          <a:prstGeom prst="line">
            <a:avLst/>
          </a:prstGeom>
          <a:ln w="444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84091" y="4532672"/>
            <a:ext cx="0" cy="742337"/>
          </a:xfrm>
          <a:prstGeom prst="line">
            <a:avLst/>
          </a:prstGeom>
          <a:ln w="444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671601" y="3097162"/>
            <a:ext cx="0" cy="2187680"/>
          </a:xfrm>
          <a:prstGeom prst="line">
            <a:avLst/>
          </a:prstGeom>
          <a:ln w="444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921458" y="4552337"/>
            <a:ext cx="0" cy="742337"/>
          </a:xfrm>
          <a:prstGeom prst="line">
            <a:avLst/>
          </a:prstGeom>
          <a:ln w="444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15" y="340947"/>
            <a:ext cx="9240715" cy="61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6" y="1313262"/>
            <a:ext cx="6683918" cy="5210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6374" y="2349910"/>
            <a:ext cx="47694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Limitation: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Shared Memory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Register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Number of threads</a:t>
            </a:r>
          </a:p>
        </p:txBody>
      </p:sp>
    </p:spTree>
    <p:extLst>
      <p:ext uri="{BB962C8B-B14F-4D97-AF65-F5344CB8AC3E}">
        <p14:creationId xmlns:p14="http://schemas.microsoft.com/office/powerpoint/2010/main" val="312042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Coalescing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115981"/>
              </p:ext>
            </p:extLst>
          </p:nvPr>
        </p:nvGraphicFramePr>
        <p:xfrm>
          <a:off x="1353127" y="1668702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302196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09742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252629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6906716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04382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3110993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282321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0799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44253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1856509" y="2209800"/>
            <a:ext cx="0" cy="658091"/>
          </a:xfrm>
          <a:prstGeom prst="straightConnector1">
            <a:avLst/>
          </a:prstGeom>
          <a:ln w="57150">
            <a:solidFill>
              <a:srgbClr val="ED44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4036" y="2189018"/>
            <a:ext cx="0" cy="658091"/>
          </a:xfrm>
          <a:prstGeom prst="straightConnector1">
            <a:avLst/>
          </a:prstGeom>
          <a:ln w="57150">
            <a:solidFill>
              <a:srgbClr val="ED44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879272" y="2230582"/>
            <a:ext cx="0" cy="658091"/>
          </a:xfrm>
          <a:prstGeom prst="straightConnector1">
            <a:avLst/>
          </a:prstGeom>
          <a:ln w="57150">
            <a:solidFill>
              <a:srgbClr val="ED44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97581" y="2168237"/>
            <a:ext cx="0" cy="658091"/>
          </a:xfrm>
          <a:prstGeom prst="straightConnector1">
            <a:avLst/>
          </a:prstGeom>
          <a:ln w="57150">
            <a:solidFill>
              <a:srgbClr val="ED44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212273" y="1482436"/>
            <a:ext cx="4357254" cy="69272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115981"/>
              </p:ext>
            </p:extLst>
          </p:nvPr>
        </p:nvGraphicFramePr>
        <p:xfrm>
          <a:off x="1380836" y="3830011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302196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09742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252629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6906716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04382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3110993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282321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0799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44253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1884218" y="4371109"/>
            <a:ext cx="0" cy="658091"/>
          </a:xfrm>
          <a:prstGeom prst="straightConnector1">
            <a:avLst/>
          </a:prstGeom>
          <a:ln w="57150">
            <a:solidFill>
              <a:srgbClr val="ED44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81745" y="4350327"/>
            <a:ext cx="1059873" cy="658092"/>
          </a:xfrm>
          <a:prstGeom prst="straightConnector1">
            <a:avLst/>
          </a:prstGeom>
          <a:ln w="57150">
            <a:solidFill>
              <a:srgbClr val="ED44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13909" y="4384964"/>
            <a:ext cx="1974273" cy="616528"/>
          </a:xfrm>
          <a:prstGeom prst="straightConnector1">
            <a:avLst/>
          </a:prstGeom>
          <a:ln w="57150">
            <a:solidFill>
              <a:srgbClr val="ED44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925290" y="4440382"/>
            <a:ext cx="3034146" cy="547256"/>
          </a:xfrm>
          <a:prstGeom prst="straightConnector1">
            <a:avLst/>
          </a:prstGeom>
          <a:ln w="57150">
            <a:solidFill>
              <a:srgbClr val="ED44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239982" y="3643745"/>
            <a:ext cx="4357254" cy="69272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320145" y="3643747"/>
            <a:ext cx="4357254" cy="69272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146964" y="2667000"/>
            <a:ext cx="18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Coalesced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0655" y="5285509"/>
            <a:ext cx="2731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Non-Coalesced</a:t>
            </a:r>
          </a:p>
        </p:txBody>
      </p:sp>
    </p:spTree>
    <p:extLst>
      <p:ext uri="{BB962C8B-B14F-4D97-AF65-F5344CB8AC3E}">
        <p14:creationId xmlns:p14="http://schemas.microsoft.com/office/powerpoint/2010/main" val="4224717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Bank Conflict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44" y="1327111"/>
            <a:ext cx="3602637" cy="5452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0" y="1454727"/>
            <a:ext cx="3606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32 banks (4 bytes each)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55" y="2278203"/>
            <a:ext cx="6134690" cy="44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7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18163"/>
          <a:stretch/>
        </p:blipFill>
        <p:spPr>
          <a:xfrm>
            <a:off x="1184564" y="1115291"/>
            <a:ext cx="8444346" cy="54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88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45" y="1175994"/>
            <a:ext cx="8088923" cy="53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20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Intra-warp 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52" y="1447799"/>
            <a:ext cx="9050457" cy="2179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09" y="4067663"/>
            <a:ext cx="5098473" cy="22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28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" t="26832" r="10581" b="10374"/>
          <a:stretch/>
        </p:blipFill>
        <p:spPr>
          <a:xfrm>
            <a:off x="1302328" y="1427017"/>
            <a:ext cx="8515434" cy="48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9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 b="8473"/>
          <a:stretch/>
        </p:blipFill>
        <p:spPr>
          <a:xfrm>
            <a:off x="0" y="1749669"/>
            <a:ext cx="12192000" cy="44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184632"/>
              </p:ext>
            </p:extLst>
          </p:nvPr>
        </p:nvGraphicFramePr>
        <p:xfrm>
          <a:off x="776749" y="1543665"/>
          <a:ext cx="10412362" cy="4866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83562" y="1720645"/>
            <a:ext cx="66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Volta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88827" y="2959510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Pascal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94091" y="3913238"/>
            <a:ext cx="97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Maxwell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14220" y="4336025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Kepler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8478" y="1386348"/>
            <a:ext cx="3834580" cy="6463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D4497"/>
                </a:solidFill>
              </a:rPr>
              <a:t>21 billion </a:t>
            </a:r>
            <a:r>
              <a:rPr lang="en-US" dirty="0">
                <a:solidFill>
                  <a:schemeClr val="bg1"/>
                </a:solidFill>
              </a:rPr>
              <a:t>transistors </a:t>
            </a:r>
          </a:p>
          <a:p>
            <a:r>
              <a:rPr lang="en-US" b="1" dirty="0">
                <a:solidFill>
                  <a:schemeClr val="bg1"/>
                </a:solidFill>
              </a:rPr>
              <a:t>Performance equivalent to </a:t>
            </a:r>
            <a:r>
              <a:rPr lang="en-US" b="1" dirty="0">
                <a:solidFill>
                  <a:srgbClr val="ED4497"/>
                </a:solidFill>
              </a:rPr>
              <a:t>100</a:t>
            </a:r>
            <a:r>
              <a:rPr lang="en-US" b="1" dirty="0">
                <a:solidFill>
                  <a:schemeClr val="bg1"/>
                </a:solidFill>
              </a:rPr>
              <a:t> CPUs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2951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top 13 use GPUs (Green500)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5" y="1234410"/>
            <a:ext cx="5783735" cy="53532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11" y="1400023"/>
            <a:ext cx="4000038" cy="25396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115" y="4085303"/>
            <a:ext cx="4209743" cy="259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6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574"/>
            <a:ext cx="12192000" cy="6932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87924"/>
            <a:ext cx="12192000" cy="6945924"/>
          </a:xfrm>
          <a:prstGeom prst="rect">
            <a:avLst/>
          </a:prstGeom>
          <a:solidFill>
            <a:srgbClr val="7030A0">
              <a:alpha val="87000"/>
            </a:srgbClr>
          </a:solidFill>
          <a:ln>
            <a:solidFill>
              <a:srgbClr val="55C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194741"/>
            <a:ext cx="4483510" cy="0"/>
          </a:xfrm>
          <a:prstGeom prst="line">
            <a:avLst/>
          </a:prstGeom>
          <a:ln w="149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9471" y="4532670"/>
            <a:ext cx="2823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</a:rPr>
              <a:t>Using GPUs</a:t>
            </a:r>
          </a:p>
        </p:txBody>
      </p:sp>
    </p:spTree>
    <p:extLst>
      <p:ext uri="{BB962C8B-B14F-4D97-AF65-F5344CB8AC3E}">
        <p14:creationId xmlns:p14="http://schemas.microsoft.com/office/powerpoint/2010/main" val="399354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0" y="1147126"/>
            <a:ext cx="7649497" cy="54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61" y="1527820"/>
            <a:ext cx="6202324" cy="53301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99160" y="69033"/>
            <a:ext cx="10515600" cy="1325563"/>
          </a:xfrm>
        </p:spPr>
        <p:txBody>
          <a:bodyPr/>
          <a:lstStyle/>
          <a:p>
            <a:r>
              <a:rPr lang="en-US" dirty="0"/>
              <a:t>GPU Computing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88032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heme/theme1.xml><?xml version="1.0" encoding="utf-8"?>
<a:theme xmlns:a="http://schemas.openxmlformats.org/drawingml/2006/main" name="Parabricks_Monroe_M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Parabricks_Monroe_MS</Template>
  <TotalTime>600</TotalTime>
  <Words>485</Words>
  <Application>Microsoft Office PowerPoint</Application>
  <PresentationFormat>Widescreen</PresentationFormat>
  <Paragraphs>132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Noto Sans</vt:lpstr>
      <vt:lpstr>Times New Roman</vt:lpstr>
      <vt:lpstr>Parabricks_Monroe_MS</vt:lpstr>
      <vt:lpstr>PowerPoint Presentation</vt:lpstr>
      <vt:lpstr>Thank You</vt:lpstr>
      <vt:lpstr>PowerPoint Presentation</vt:lpstr>
      <vt:lpstr>History of GPUs</vt:lpstr>
      <vt:lpstr>Peak Performance</vt:lpstr>
      <vt:lpstr>All top 13 use GPUs (Green500)</vt:lpstr>
      <vt:lpstr>PowerPoint Presentation</vt:lpstr>
      <vt:lpstr>Applications</vt:lpstr>
      <vt:lpstr>GPU Computing Applications</vt:lpstr>
      <vt:lpstr>Ways to use GPUs</vt:lpstr>
      <vt:lpstr>Vector Add</vt:lpstr>
      <vt:lpstr>Getting Performance is Hard</vt:lpstr>
      <vt:lpstr>PowerPoint Presentation</vt:lpstr>
      <vt:lpstr>Accelerated Computing</vt:lpstr>
      <vt:lpstr>Accelerated Computing</vt:lpstr>
      <vt:lpstr>Latency/ Throughput</vt:lpstr>
      <vt:lpstr>CPU + GPU Communication</vt:lpstr>
      <vt:lpstr>GPU Architecture</vt:lpstr>
      <vt:lpstr>Streaming Multiprocessor</vt:lpstr>
      <vt:lpstr>Execution</vt:lpstr>
      <vt:lpstr>Threads</vt:lpstr>
      <vt:lpstr>ThreadID</vt:lpstr>
      <vt:lpstr>Kernel Launch</vt:lpstr>
      <vt:lpstr>Memory Hierarchy</vt:lpstr>
      <vt:lpstr>Vector Add</vt:lpstr>
      <vt:lpstr>PowerPoint Presentation</vt:lpstr>
      <vt:lpstr>1. Matrix Multiplication (Host Version)</vt:lpstr>
      <vt:lpstr>2. Transfer Data</vt:lpstr>
      <vt:lpstr>3. Output Transfer</vt:lpstr>
      <vt:lpstr>4. Kernel Function</vt:lpstr>
      <vt:lpstr>5. Host-Side Code</vt:lpstr>
      <vt:lpstr>First Version</vt:lpstr>
      <vt:lpstr>Tile</vt:lpstr>
      <vt:lpstr>Tile</vt:lpstr>
      <vt:lpstr>Shared Memory</vt:lpstr>
      <vt:lpstr>Shared Memory</vt:lpstr>
      <vt:lpstr>Syncthread</vt:lpstr>
      <vt:lpstr>Shared Memory</vt:lpstr>
      <vt:lpstr>PowerPoint Presentation</vt:lpstr>
      <vt:lpstr>Occupancy</vt:lpstr>
      <vt:lpstr>Memory Coalescing</vt:lpstr>
      <vt:lpstr>Shared Memory Bank Conflict</vt:lpstr>
      <vt:lpstr>Divergence</vt:lpstr>
      <vt:lpstr>Streaming</vt:lpstr>
      <vt:lpstr>Intra-warp Communication</vt:lpstr>
      <vt:lpstr>Atomic Operations</vt:lpstr>
      <vt:lpstr>Cloud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Mehrzad Samadi</dc:creator>
  <cp:lastModifiedBy>Gerald Wiltse</cp:lastModifiedBy>
  <cp:revision>47</cp:revision>
  <dcterms:created xsi:type="dcterms:W3CDTF">2017-08-26T15:00:26Z</dcterms:created>
  <dcterms:modified xsi:type="dcterms:W3CDTF">2017-09-28T20:06:23Z</dcterms:modified>
</cp:coreProperties>
</file>